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8229600" cx="14630400"/>
  <p:notesSz cx="8229600" cy="14630400"/>
  <p:embeddedFontLst>
    <p:embeddedFont>
      <p:font typeface="Platypi Medium"/>
      <p:regular r:id="rId23"/>
      <p:bold r:id="rId24"/>
      <p:italic r:id="rId25"/>
      <p:boldItalic r:id="rId26"/>
    </p:embeddedFont>
    <p:embeddedFont>
      <p:font typeface="Platypi Light"/>
      <p:regular r:id="rId27"/>
      <p:bold r:id="rId28"/>
      <p:italic r:id="rId29"/>
      <p:boldItalic r:id="rId30"/>
    </p:embeddedFont>
    <p:embeddedFont>
      <p:font typeface="Source Serif 4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592">
          <p15:clr>
            <a:srgbClr val="000000"/>
          </p15:clr>
        </p15:guide>
        <p15:guide id="2" pos="4608">
          <p15:clr>
            <a:srgbClr val="000000"/>
          </p15:clr>
        </p15:guide>
      </p15:sldGuideLst>
    </p:ext>
    <p:ext uri="GoogleSlidesCustomDataVersion2">
      <go:slidesCustomData xmlns:go="http://customooxmlschemas.google.com/" r:id="rId35" roundtripDataSignature="AMtx7mgvwLo/qf8Gqw8OEr546zaJCOVr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2" orient="horz"/>
        <p:guide pos="460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typiMedium-bold.fntdata"/><Relationship Id="rId23" Type="http://schemas.openxmlformats.org/officeDocument/2006/relationships/font" Target="fonts/Platypi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typiMedium-boldItalic.fntdata"/><Relationship Id="rId25" Type="http://schemas.openxmlformats.org/officeDocument/2006/relationships/font" Target="fonts/PlatypiMedium-italic.fntdata"/><Relationship Id="rId28" Type="http://schemas.openxmlformats.org/officeDocument/2006/relationships/font" Target="fonts/PlatypiLight-bold.fntdata"/><Relationship Id="rId27" Type="http://schemas.openxmlformats.org/officeDocument/2006/relationships/font" Target="fonts/Platypi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typi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Serif4-regular.fntdata"/><Relationship Id="rId30" Type="http://schemas.openxmlformats.org/officeDocument/2006/relationships/font" Target="fonts/Platypi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SourceSerif4-italic.fntdata"/><Relationship Id="rId10" Type="http://schemas.openxmlformats.org/officeDocument/2006/relationships/slide" Target="slides/slide5.xml"/><Relationship Id="rId32" Type="http://schemas.openxmlformats.org/officeDocument/2006/relationships/font" Target="fonts/SourceSerif4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SourceSerif4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" name="Google Shape;48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0" name="Google Shape;180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b196e72acd_0_0:notes"/>
          <p:cNvSpPr/>
          <p:nvPr>
            <p:ph idx="2" type="sldImg"/>
          </p:nvPr>
        </p:nvSpPr>
        <p:spPr>
          <a:xfrm>
            <a:off x="1371850" y="1097275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b196e72acd_0_0:notes"/>
          <p:cNvSpPr txBox="1"/>
          <p:nvPr>
            <p:ph idx="1" type="body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b196e72acd_0_20:notes"/>
          <p:cNvSpPr/>
          <p:nvPr>
            <p:ph idx="2" type="sldImg"/>
          </p:nvPr>
        </p:nvSpPr>
        <p:spPr>
          <a:xfrm>
            <a:off x="1371850" y="1097275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b196e72acd_0_20:notes"/>
          <p:cNvSpPr txBox="1"/>
          <p:nvPr>
            <p:ph idx="1" type="body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b196e72acd_0_32:notes"/>
          <p:cNvSpPr/>
          <p:nvPr>
            <p:ph idx="2" type="sldImg"/>
          </p:nvPr>
        </p:nvSpPr>
        <p:spPr>
          <a:xfrm>
            <a:off x="1371850" y="1097275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b196e72acd_0_32:notes"/>
          <p:cNvSpPr txBox="1"/>
          <p:nvPr>
            <p:ph idx="1" type="body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196e72acd_0_43:notes"/>
          <p:cNvSpPr/>
          <p:nvPr>
            <p:ph idx="2" type="sldImg"/>
          </p:nvPr>
        </p:nvSpPr>
        <p:spPr>
          <a:xfrm>
            <a:off x="1371850" y="1097275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196e72acd_0_43:notes"/>
          <p:cNvSpPr txBox="1"/>
          <p:nvPr>
            <p:ph idx="1" type="body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5" name="Google Shape;245;p1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9" name="Google Shape;169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3 master">
  <p:cSld name="Slide 13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8"/>
          <p:cNvSpPr/>
          <p:nvPr/>
        </p:nvSpPr>
        <p:spPr>
          <a:xfrm>
            <a:off x="0" y="10391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Relationship Id="rId6" Type="http://schemas.openxmlformats.org/officeDocument/2006/relationships/hyperlink" Target="https://drive.google.com/drive/folders/1DJnWnYCm9pfpLsP4E9n0VqAJP5CGFpmq?usp=drive_lin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1" name="Google Shape;5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"/>
          <p:cNvSpPr/>
          <p:nvPr/>
        </p:nvSpPr>
        <p:spPr>
          <a:xfrm>
            <a:off x="864037" y="1573619"/>
            <a:ext cx="12902327" cy="2129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626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6700"/>
              <a:buFont typeface="Platypi Medium"/>
              <a:buNone/>
            </a:pPr>
            <a:r>
              <a:rPr b="0" i="0" lang="en-US" sz="6700" u="none" cap="none" strike="noStrike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Instagram User Engagement &amp; Marketing Insights Using SQL</a:t>
            </a:r>
            <a:endParaRPr b="0" i="0" sz="6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864037" y="5700950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0" i="0" lang="en-US" sz="1900" u="none" cap="none" strike="noStrike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Prepared by: SREEISWARYA.S.P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864037" y="5503426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/>
          <p:nvPr/>
        </p:nvSpPr>
        <p:spPr>
          <a:xfrm>
            <a:off x="802958" y="446567"/>
            <a:ext cx="12345710" cy="716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500"/>
              <a:buFont typeface="Platypi Medium"/>
              <a:buNone/>
            </a:pPr>
            <a:r>
              <a:rPr lang="en-US" sz="450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6: User Engagement (Investor Metric)</a:t>
            </a:r>
            <a:endParaRPr sz="4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0"/>
          <p:cNvSpPr/>
          <p:nvPr/>
        </p:nvSpPr>
        <p:spPr>
          <a:xfrm>
            <a:off x="802959" y="1347096"/>
            <a:ext cx="7703088" cy="367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800"/>
              <a:buFont typeface="Source Serif 4"/>
              <a:buNone/>
            </a:pPr>
            <a:r>
              <a:rPr b="1" lang="en-US" sz="18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8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Calculate total photos, total users, and average posts per user.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5" name="Google Shape;18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959" y="1974767"/>
            <a:ext cx="7075768" cy="36728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6" name="Google Shape;18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45943" y="1974767"/>
            <a:ext cx="4381500" cy="11887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0"/>
          <p:cNvSpPr/>
          <p:nvPr/>
        </p:nvSpPr>
        <p:spPr>
          <a:xfrm>
            <a:off x="9099898" y="1347096"/>
            <a:ext cx="3903720" cy="367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800"/>
              <a:buFont typeface="Source Serif 4"/>
              <a:buNone/>
            </a:pPr>
            <a:r>
              <a:rPr b="1" lang="en-US" sz="18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802957" y="5916706"/>
            <a:ext cx="1302448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an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average of 3 posts per user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this metric offers a baseline for platform activity.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helps investors gauge content generation vitality and identify growth or stagnation patterns over time.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/>
          <p:nvPr/>
        </p:nvSpPr>
        <p:spPr>
          <a:xfrm>
            <a:off x="864037" y="318977"/>
            <a:ext cx="7415927" cy="1382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7: Bots &amp; Fake Accounts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1"/>
          <p:cNvSpPr/>
          <p:nvPr/>
        </p:nvSpPr>
        <p:spPr>
          <a:xfrm>
            <a:off x="864037" y="1865191"/>
            <a:ext cx="5770679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Find users who liked every photo.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96" name="Google Shape;19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5200" y="2375059"/>
            <a:ext cx="4625340" cy="303276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1"/>
          <p:cNvSpPr/>
          <p:nvPr/>
        </p:nvSpPr>
        <p:spPr>
          <a:xfrm>
            <a:off x="7459767" y="1865191"/>
            <a:ext cx="5770679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sree iswarya\Pictures\Screenshots\insta query B ii).png" id="198" name="Google Shape;19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4038" y="2375059"/>
            <a:ext cx="6164084" cy="370676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1"/>
          <p:cNvSpPr/>
          <p:nvPr/>
        </p:nvSpPr>
        <p:spPr>
          <a:xfrm>
            <a:off x="864037" y="6241312"/>
            <a:ext cx="1280943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query is critical for maintaining platform integrity.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Accounts liking every photo are highly suspicious of bot activity, impacting genuine engagement metrics and potentially diluting ad effectiveness. Identifying these helps ensure a healthy user ecosystem.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2"/>
          <p:cNvSpPr/>
          <p:nvPr/>
        </p:nvSpPr>
        <p:spPr>
          <a:xfrm>
            <a:off x="740212" y="581620"/>
            <a:ext cx="5287804" cy="6609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150"/>
              <a:buFont typeface="Platypi Medium"/>
              <a:buNone/>
            </a:pPr>
            <a:r>
              <a:rPr lang="en-US" sz="41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Insights</a:t>
            </a:r>
            <a:endParaRPr sz="4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2"/>
          <p:cNvSpPr/>
          <p:nvPr/>
        </p:nvSpPr>
        <p:spPr>
          <a:xfrm>
            <a:off x="1427559" y="1665446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Loyal users identified for reward programs.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2"/>
          <p:cNvSpPr/>
          <p:nvPr/>
        </p:nvSpPr>
        <p:spPr>
          <a:xfrm>
            <a:off x="1427559" y="2733437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Inactive users targeted for re-engagement.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2"/>
          <p:cNvSpPr/>
          <p:nvPr/>
        </p:nvSpPr>
        <p:spPr>
          <a:xfrm>
            <a:off x="1427559" y="3801427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Top hashtags found for content optimization.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2"/>
          <p:cNvSpPr/>
          <p:nvPr/>
        </p:nvSpPr>
        <p:spPr>
          <a:xfrm>
            <a:off x="1427559" y="4869418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Thusday and Sunday identified as best day for campaigns.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2"/>
          <p:cNvSpPr/>
          <p:nvPr/>
        </p:nvSpPr>
        <p:spPr>
          <a:xfrm>
            <a:off x="1427559" y="5937409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Detected suspicious accounts liking all photos.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2"/>
          <p:cNvSpPr/>
          <p:nvPr/>
        </p:nvSpPr>
        <p:spPr>
          <a:xfrm>
            <a:off x="1427559" y="7005399"/>
            <a:ext cx="12462629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650"/>
              <a:buFont typeface="Source Serif 4"/>
              <a:buNone/>
            </a:pPr>
            <a:r>
              <a:rPr lang="en-US" sz="16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Average post rate per user = 3 posts.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b196e72acd_0_0"/>
          <p:cNvSpPr txBox="1"/>
          <p:nvPr/>
        </p:nvSpPr>
        <p:spPr>
          <a:xfrm>
            <a:off x="379550" y="364500"/>
            <a:ext cx="13885200" cy="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/>
              <a:t>Suggestion &amp; </a:t>
            </a:r>
            <a:r>
              <a:rPr b="1" lang="en-US" sz="3600"/>
              <a:t>Recommendations</a:t>
            </a:r>
            <a:endParaRPr b="1" sz="3600"/>
          </a:p>
        </p:txBody>
      </p:sp>
      <p:sp>
        <p:nvSpPr>
          <p:cNvPr id="217" name="Google Shape;217;g3b196e72acd_0_0"/>
          <p:cNvSpPr txBox="1"/>
          <p:nvPr/>
        </p:nvSpPr>
        <p:spPr>
          <a:xfrm>
            <a:off x="435900" y="1134850"/>
            <a:ext cx="6841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/>
              <a:t>1.Loyal User Reward Program</a:t>
            </a:r>
            <a:endParaRPr b="1" sz="2900"/>
          </a:p>
        </p:txBody>
      </p:sp>
      <p:sp>
        <p:nvSpPr>
          <p:cNvPr id="218" name="Google Shape;218;g3b196e72acd_0_0"/>
          <p:cNvSpPr txBox="1"/>
          <p:nvPr/>
        </p:nvSpPr>
        <p:spPr>
          <a:xfrm>
            <a:off x="473475" y="1867625"/>
            <a:ext cx="6841800" cy="58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Insight from your project:</a:t>
            </a:r>
            <a:br>
              <a:rPr b="1"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 You identified the </a:t>
            </a:r>
            <a:r>
              <a:rPr b="1" lang="en-US" sz="2000">
                <a:solidFill>
                  <a:schemeClr val="dk1"/>
                </a:solidFill>
              </a:rPr>
              <a:t>5 oldest users</a:t>
            </a:r>
            <a:r>
              <a:rPr lang="en-US" sz="2000">
                <a:solidFill>
                  <a:schemeClr val="dk1"/>
                </a:solidFill>
              </a:rPr>
              <a:t> on the platform.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Suggestion: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Introduce </a:t>
            </a:r>
            <a:r>
              <a:rPr b="1" lang="en-US" sz="2000">
                <a:solidFill>
                  <a:schemeClr val="dk1"/>
                </a:solidFill>
              </a:rPr>
              <a:t>exclusive loyalty badges</a:t>
            </a:r>
            <a:r>
              <a:rPr lang="en-US" sz="2000">
                <a:solidFill>
                  <a:schemeClr val="dk1"/>
                </a:solidFill>
              </a:rPr>
              <a:t>, early feature access, or creator boosts for these users.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Rewarding early adopters improves </a:t>
            </a:r>
            <a:r>
              <a:rPr b="1" lang="en-US" sz="2000">
                <a:solidFill>
                  <a:schemeClr val="dk1"/>
                </a:solidFill>
              </a:rPr>
              <a:t>retention and community trust</a:t>
            </a:r>
            <a:r>
              <a:rPr lang="en-US" sz="2000">
                <a:solidFill>
                  <a:schemeClr val="dk1"/>
                </a:solidFill>
              </a:rPr>
              <a:t>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Why it matters (Business):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Loyal users often act as </a:t>
            </a:r>
            <a:r>
              <a:rPr b="1" lang="en-US" sz="2000">
                <a:solidFill>
                  <a:schemeClr val="dk1"/>
                </a:solidFill>
              </a:rPr>
              <a:t>brand ambassadors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Higher retention = lower customer acquisition cost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19" name="Google Shape;219;g3b196e72acd_0_0"/>
          <p:cNvSpPr txBox="1"/>
          <p:nvPr/>
        </p:nvSpPr>
        <p:spPr>
          <a:xfrm>
            <a:off x="7315275" y="1134850"/>
            <a:ext cx="6817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 </a:t>
            </a:r>
            <a:r>
              <a:rPr b="1" lang="en-US" sz="2600"/>
              <a:t>2. Inactive User Re-engagement Strategy</a:t>
            </a:r>
            <a:endParaRPr b="1" sz="2600"/>
          </a:p>
        </p:txBody>
      </p:sp>
      <p:sp>
        <p:nvSpPr>
          <p:cNvPr id="220" name="Google Shape;220;g3b196e72acd_0_0"/>
          <p:cNvSpPr txBox="1"/>
          <p:nvPr/>
        </p:nvSpPr>
        <p:spPr>
          <a:xfrm>
            <a:off x="7315275" y="1905200"/>
            <a:ext cx="6817800" cy="57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Insight:</a:t>
            </a:r>
            <a:br>
              <a:rPr b="1"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 You identified users with </a:t>
            </a:r>
            <a:r>
              <a:rPr b="1" lang="en-US" sz="2000">
                <a:solidFill>
                  <a:schemeClr val="dk1"/>
                </a:solidFill>
              </a:rPr>
              <a:t>zero posts</a:t>
            </a:r>
            <a:r>
              <a:rPr lang="en-US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Suggestions: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Send </a:t>
            </a:r>
            <a:r>
              <a:rPr b="1" lang="en-US" sz="2000">
                <a:solidFill>
                  <a:schemeClr val="dk1"/>
                </a:solidFill>
              </a:rPr>
              <a:t>personalized onboarding emails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Offer </a:t>
            </a:r>
            <a:r>
              <a:rPr b="1" lang="en-US" sz="2000">
                <a:solidFill>
                  <a:schemeClr val="dk1"/>
                </a:solidFill>
              </a:rPr>
              <a:t>first-post incentives</a:t>
            </a:r>
            <a:r>
              <a:rPr lang="en-US" sz="2000">
                <a:solidFill>
                  <a:schemeClr val="dk1"/>
                </a:solidFill>
              </a:rPr>
              <a:t> (stickers, story boosts)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Show guided “how to post” tutorials in the app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Why it matters: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Activating inactive users is </a:t>
            </a:r>
            <a:r>
              <a:rPr b="1" lang="en-US" sz="2000">
                <a:solidFill>
                  <a:schemeClr val="dk1"/>
                </a:solidFill>
              </a:rPr>
              <a:t>cheaper than acquiring new users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Improves platform engagement metrics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b196e72acd_0_20"/>
          <p:cNvSpPr txBox="1"/>
          <p:nvPr/>
        </p:nvSpPr>
        <p:spPr>
          <a:xfrm>
            <a:off x="473475" y="439750"/>
            <a:ext cx="6841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/>
              <a:t>3.Contest Winner &amp; Viral Content Strategy</a:t>
            </a:r>
            <a:endParaRPr b="1" sz="2600"/>
          </a:p>
        </p:txBody>
      </p:sp>
      <p:sp>
        <p:nvSpPr>
          <p:cNvPr id="226" name="Google Shape;226;g3b196e72acd_0_20"/>
          <p:cNvSpPr txBox="1"/>
          <p:nvPr/>
        </p:nvSpPr>
        <p:spPr>
          <a:xfrm>
            <a:off x="473475" y="1202550"/>
            <a:ext cx="6841800" cy="6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Insight:</a:t>
            </a:r>
            <a:br>
              <a:rPr b="1"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 You found the user whose photo received the </a:t>
            </a:r>
            <a:r>
              <a:rPr b="1" lang="en-US" sz="2000">
                <a:solidFill>
                  <a:schemeClr val="dk1"/>
                </a:solidFill>
              </a:rPr>
              <a:t>maximum likes</a:t>
            </a:r>
            <a:r>
              <a:rPr lang="en-US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Suggestions: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Analyze </a:t>
            </a:r>
            <a:r>
              <a:rPr b="1" lang="en-US" sz="2000">
                <a:solidFill>
                  <a:schemeClr val="dk1"/>
                </a:solidFill>
              </a:rPr>
              <a:t>content patterns</a:t>
            </a:r>
            <a:r>
              <a:rPr lang="en-US" sz="2000">
                <a:solidFill>
                  <a:schemeClr val="dk1"/>
                </a:solidFill>
              </a:rPr>
              <a:t> (hashtags, captions, posting time) of high-engagement posts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Replicate winning content formats in marketing campaigns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Feature such creators on the Explore page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Business Value: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Helps understand </a:t>
            </a:r>
            <a:r>
              <a:rPr b="1" lang="en-US" sz="2000">
                <a:solidFill>
                  <a:schemeClr val="dk1"/>
                </a:solidFill>
              </a:rPr>
              <a:t>what content goes viral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Improves creator satisfaction and content quality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227" name="Google Shape;227;g3b196e72acd_0_20"/>
          <p:cNvSpPr txBox="1"/>
          <p:nvPr/>
        </p:nvSpPr>
        <p:spPr>
          <a:xfrm>
            <a:off x="7315275" y="439750"/>
            <a:ext cx="6817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/>
              <a:t>4.Hashtag Optimization Strategy</a:t>
            </a:r>
            <a:endParaRPr b="1" sz="2600"/>
          </a:p>
        </p:txBody>
      </p:sp>
      <p:sp>
        <p:nvSpPr>
          <p:cNvPr id="228" name="Google Shape;228;g3b196e72acd_0_20"/>
          <p:cNvSpPr txBox="1"/>
          <p:nvPr/>
        </p:nvSpPr>
        <p:spPr>
          <a:xfrm>
            <a:off x="7315275" y="1202550"/>
            <a:ext cx="6817800" cy="6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Insight:</a:t>
            </a:r>
            <a:br>
              <a:rPr b="1" lang="en-US" sz="2000">
                <a:solidFill>
                  <a:schemeClr val="dk1"/>
                </a:solidFill>
              </a:rPr>
            </a:br>
            <a:r>
              <a:rPr lang="en-US" sz="2000">
                <a:solidFill>
                  <a:schemeClr val="dk1"/>
                </a:solidFill>
              </a:rPr>
              <a:t> Top 5 most-used hashtags identified.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Suggestions: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Recommend </a:t>
            </a:r>
            <a:r>
              <a:rPr b="1" lang="en-US" sz="2000">
                <a:solidFill>
                  <a:schemeClr val="dk1"/>
                </a:solidFill>
              </a:rPr>
              <a:t>top hashtags</a:t>
            </a:r>
            <a:r>
              <a:rPr lang="en-US" sz="2000">
                <a:solidFill>
                  <a:schemeClr val="dk1"/>
                </a:solidFill>
              </a:rPr>
              <a:t> to creators while posting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Create </a:t>
            </a:r>
            <a:r>
              <a:rPr b="1" lang="en-US" sz="2000">
                <a:solidFill>
                  <a:schemeClr val="dk1"/>
                </a:solidFill>
              </a:rPr>
              <a:t>trending hashtag dashboards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Detect emerging hashtags weekly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Why it matters: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Better hashtag usage → higher reach → higher engagement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Supports creators and advertisers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b196e72acd_0_32"/>
          <p:cNvSpPr txBox="1"/>
          <p:nvPr/>
        </p:nvSpPr>
        <p:spPr>
          <a:xfrm>
            <a:off x="473475" y="439750"/>
            <a:ext cx="6841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/>
              <a:t>5.Ad Campaign Timing Optimization</a:t>
            </a:r>
            <a:endParaRPr b="1" sz="2600"/>
          </a:p>
        </p:txBody>
      </p:sp>
      <p:sp>
        <p:nvSpPr>
          <p:cNvPr id="234" name="Google Shape;234;g3b196e72acd_0_32"/>
          <p:cNvSpPr txBox="1"/>
          <p:nvPr/>
        </p:nvSpPr>
        <p:spPr>
          <a:xfrm>
            <a:off x="473475" y="1202550"/>
            <a:ext cx="6841800" cy="6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Insight:</a:t>
            </a:r>
            <a:br>
              <a:rPr b="1" lang="en-US" sz="2200">
                <a:solidFill>
                  <a:schemeClr val="dk1"/>
                </a:solidFill>
              </a:rPr>
            </a:br>
            <a:r>
              <a:rPr lang="en-US" sz="2200">
                <a:solidFill>
                  <a:schemeClr val="dk1"/>
                </a:solidFill>
              </a:rPr>
              <a:t> Thursday and Sunday have the </a:t>
            </a:r>
            <a:r>
              <a:rPr b="1" lang="en-US" sz="2200">
                <a:solidFill>
                  <a:schemeClr val="dk1"/>
                </a:solidFill>
              </a:rPr>
              <a:t>highest registrations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Suggestions: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Schedule </a:t>
            </a:r>
            <a:r>
              <a:rPr b="1" lang="en-US" sz="2200">
                <a:solidFill>
                  <a:schemeClr val="dk1"/>
                </a:solidFill>
              </a:rPr>
              <a:t>paid ad campaigns</a:t>
            </a:r>
            <a:r>
              <a:rPr lang="en-US" sz="2200">
                <a:solidFill>
                  <a:schemeClr val="dk1"/>
                </a:solidFill>
              </a:rPr>
              <a:t> and influencer posts on these days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Launch promotions just </a:t>
            </a:r>
            <a:r>
              <a:rPr b="1" lang="en-US" sz="2200">
                <a:solidFill>
                  <a:schemeClr val="dk1"/>
                </a:solidFill>
              </a:rPr>
              <a:t>before peak registration days</a:t>
            </a:r>
            <a:br>
              <a:rPr b="1" lang="en-US" sz="2200">
                <a:solidFill>
                  <a:schemeClr val="dk1"/>
                </a:solidFill>
              </a:rPr>
            </a:b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Business Impact: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Lower Cost Per Acquisition (CPA)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Higher conversion rate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</p:txBody>
      </p:sp>
      <p:sp>
        <p:nvSpPr>
          <p:cNvPr id="235" name="Google Shape;235;g3b196e72acd_0_32"/>
          <p:cNvSpPr txBox="1"/>
          <p:nvPr/>
        </p:nvSpPr>
        <p:spPr>
          <a:xfrm>
            <a:off x="7315275" y="439750"/>
            <a:ext cx="68178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6.Investor Engagement Metrics Enhancement</a:t>
            </a:r>
            <a:endParaRPr b="1" sz="2400"/>
          </a:p>
        </p:txBody>
      </p:sp>
      <p:sp>
        <p:nvSpPr>
          <p:cNvPr id="236" name="Google Shape;236;g3b196e72acd_0_32"/>
          <p:cNvSpPr txBox="1"/>
          <p:nvPr/>
        </p:nvSpPr>
        <p:spPr>
          <a:xfrm>
            <a:off x="7315275" y="1202550"/>
            <a:ext cx="6817800" cy="6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Insight:</a:t>
            </a:r>
            <a:br>
              <a:rPr b="1" lang="en-US" sz="2200">
                <a:solidFill>
                  <a:schemeClr val="dk1"/>
                </a:solidFill>
              </a:rPr>
            </a:br>
            <a:r>
              <a:rPr lang="en-US" sz="2200">
                <a:solidFill>
                  <a:schemeClr val="dk1"/>
                </a:solidFill>
              </a:rPr>
              <a:t> Average posts per user ≈ </a:t>
            </a:r>
            <a:r>
              <a:rPr b="1" lang="en-US" sz="2200">
                <a:solidFill>
                  <a:schemeClr val="dk1"/>
                </a:solidFill>
              </a:rPr>
              <a:t>3 posts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Suggestions: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Track </a:t>
            </a:r>
            <a:r>
              <a:rPr b="1" lang="en-US" sz="2200">
                <a:solidFill>
                  <a:schemeClr val="dk1"/>
                </a:solidFill>
              </a:rPr>
              <a:t>monthly active users (MAU)</a:t>
            </a:r>
            <a:br>
              <a:rPr b="1" lang="en-US" sz="2200">
                <a:solidFill>
                  <a:schemeClr val="dk1"/>
                </a:solidFill>
              </a:rPr>
            </a:b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Add </a:t>
            </a:r>
            <a:r>
              <a:rPr b="1" lang="en-US" sz="2200">
                <a:solidFill>
                  <a:schemeClr val="dk1"/>
                </a:solidFill>
              </a:rPr>
              <a:t>growth trend analysis</a:t>
            </a:r>
            <a:r>
              <a:rPr lang="en-US" sz="2200">
                <a:solidFill>
                  <a:schemeClr val="dk1"/>
                </a:solidFill>
              </a:rPr>
              <a:t> (users over time)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Monitor drop in posting frequency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Why Investors Care: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Indicates platform health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Predicts long-term growth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b196e72acd_0_43"/>
          <p:cNvSpPr txBox="1"/>
          <p:nvPr/>
        </p:nvSpPr>
        <p:spPr>
          <a:xfrm>
            <a:off x="473475" y="439750"/>
            <a:ext cx="13641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/>
              <a:t>7.Bot &amp; Fake Account Detection</a:t>
            </a:r>
            <a:endParaRPr b="1" sz="2600"/>
          </a:p>
        </p:txBody>
      </p:sp>
      <p:sp>
        <p:nvSpPr>
          <p:cNvPr id="242" name="Google Shape;242;g3b196e72acd_0_43"/>
          <p:cNvSpPr txBox="1"/>
          <p:nvPr/>
        </p:nvSpPr>
        <p:spPr>
          <a:xfrm>
            <a:off x="473475" y="1202550"/>
            <a:ext cx="13641000" cy="6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Insight:</a:t>
            </a:r>
            <a:br>
              <a:rPr b="1" lang="en-US" sz="2200">
                <a:solidFill>
                  <a:schemeClr val="dk1"/>
                </a:solidFill>
              </a:rPr>
            </a:br>
            <a:r>
              <a:rPr lang="en-US" sz="2200">
                <a:solidFill>
                  <a:schemeClr val="dk1"/>
                </a:solidFill>
              </a:rPr>
              <a:t> Users who liked </a:t>
            </a:r>
            <a:r>
              <a:rPr b="1" lang="en-US" sz="2200">
                <a:solidFill>
                  <a:schemeClr val="dk1"/>
                </a:solidFill>
              </a:rPr>
              <a:t>every photo</a:t>
            </a:r>
            <a:r>
              <a:rPr lang="en-US" sz="2200">
                <a:solidFill>
                  <a:schemeClr val="dk1"/>
                </a:solidFill>
              </a:rPr>
              <a:t> were identified.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Suggestions: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Flag these accounts for </a:t>
            </a:r>
            <a:r>
              <a:rPr b="1" lang="en-US" sz="2200">
                <a:solidFill>
                  <a:schemeClr val="dk1"/>
                </a:solidFill>
              </a:rPr>
              <a:t>manual or automated review</a:t>
            </a:r>
            <a:br>
              <a:rPr b="1" lang="en-US" sz="2200">
                <a:solidFill>
                  <a:schemeClr val="dk1"/>
                </a:solidFill>
              </a:rPr>
            </a:b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Introduce </a:t>
            </a:r>
            <a:r>
              <a:rPr b="1" lang="en-US" sz="2200">
                <a:solidFill>
                  <a:schemeClr val="dk1"/>
                </a:solidFill>
              </a:rPr>
              <a:t>rate limits</a:t>
            </a:r>
            <a:r>
              <a:rPr lang="en-US" sz="2200">
                <a:solidFill>
                  <a:schemeClr val="dk1"/>
                </a:solidFill>
              </a:rPr>
              <a:t> on likes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Use behavioral thresholds (likes per hour/day)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</a:rPr>
              <a:t>Business Benefit: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Protects ad performance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Maintains platform authenticity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"/>
          <p:cNvSpPr/>
          <p:nvPr/>
        </p:nvSpPr>
        <p:spPr>
          <a:xfrm>
            <a:off x="864037" y="2079665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Results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3"/>
          <p:cNvSpPr/>
          <p:nvPr/>
        </p:nvSpPr>
        <p:spPr>
          <a:xfrm>
            <a:off x="864037" y="3344942"/>
            <a:ext cx="4136231" cy="2804993"/>
          </a:xfrm>
          <a:prstGeom prst="roundRect">
            <a:avLst>
              <a:gd fmla="val 1320" name="adj"/>
            </a:avLst>
          </a:prstGeom>
          <a:solidFill>
            <a:srgbClr val="F9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3"/>
          <p:cNvSpPr/>
          <p:nvPr/>
        </p:nvSpPr>
        <p:spPr>
          <a:xfrm>
            <a:off x="1110853" y="3591758"/>
            <a:ext cx="740569" cy="740569"/>
          </a:xfrm>
          <a:prstGeom prst="roundRect">
            <a:avLst>
              <a:gd fmla="val 12346028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1" name="Google Shape;25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4450" y="3753683"/>
            <a:ext cx="333256" cy="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3"/>
          <p:cNvSpPr/>
          <p:nvPr/>
        </p:nvSpPr>
        <p:spPr>
          <a:xfrm>
            <a:off x="1110853" y="4579144"/>
            <a:ext cx="3158014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7 actionable insights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3"/>
          <p:cNvSpPr/>
          <p:nvPr/>
        </p:nvSpPr>
        <p:spPr>
          <a:xfrm>
            <a:off x="1110853" y="5113020"/>
            <a:ext cx="3642598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delivered to marketing &amp; investor teams.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3"/>
          <p:cNvSpPr/>
          <p:nvPr/>
        </p:nvSpPr>
        <p:spPr>
          <a:xfrm>
            <a:off x="5247084" y="3344942"/>
            <a:ext cx="4136231" cy="2804993"/>
          </a:xfrm>
          <a:prstGeom prst="roundRect">
            <a:avLst>
              <a:gd fmla="val 1320" name="adj"/>
            </a:avLst>
          </a:prstGeom>
          <a:solidFill>
            <a:srgbClr val="F9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3"/>
          <p:cNvSpPr/>
          <p:nvPr/>
        </p:nvSpPr>
        <p:spPr>
          <a:xfrm>
            <a:off x="5493901" y="3591758"/>
            <a:ext cx="740569" cy="740569"/>
          </a:xfrm>
          <a:prstGeom prst="roundRect">
            <a:avLst>
              <a:gd fmla="val 12346028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6" name="Google Shape;25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97498" y="3753683"/>
            <a:ext cx="333256" cy="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3"/>
          <p:cNvSpPr/>
          <p:nvPr/>
        </p:nvSpPr>
        <p:spPr>
          <a:xfrm>
            <a:off x="5493901" y="4579144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Improved strategies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3"/>
          <p:cNvSpPr/>
          <p:nvPr/>
        </p:nvSpPr>
        <p:spPr>
          <a:xfrm>
            <a:off x="5493901" y="5113020"/>
            <a:ext cx="3642598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ad targeting, hashtag usage, and user engagement.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3"/>
          <p:cNvSpPr/>
          <p:nvPr/>
        </p:nvSpPr>
        <p:spPr>
          <a:xfrm>
            <a:off x="9630132" y="3344942"/>
            <a:ext cx="4136231" cy="2804993"/>
          </a:xfrm>
          <a:prstGeom prst="roundRect">
            <a:avLst>
              <a:gd fmla="val 1320" name="adj"/>
            </a:avLst>
          </a:prstGeom>
          <a:solidFill>
            <a:srgbClr val="F9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9876949" y="3591758"/>
            <a:ext cx="740569" cy="740569"/>
          </a:xfrm>
          <a:prstGeom prst="roundRect">
            <a:avLst>
              <a:gd fmla="val 12346028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61" name="Google Shape;261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80546" y="3753683"/>
            <a:ext cx="333256" cy="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3"/>
          <p:cNvSpPr/>
          <p:nvPr/>
        </p:nvSpPr>
        <p:spPr>
          <a:xfrm>
            <a:off x="9876949" y="4579144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Strengthened skills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3"/>
          <p:cNvSpPr/>
          <p:nvPr/>
        </p:nvSpPr>
        <p:spPr>
          <a:xfrm>
            <a:off x="9876949" y="5113020"/>
            <a:ext cx="364259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SQL data analysis.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3"/>
          <p:cNvSpPr txBox="1"/>
          <p:nvPr/>
        </p:nvSpPr>
        <p:spPr>
          <a:xfrm>
            <a:off x="905625" y="6508525"/>
            <a:ext cx="129831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Drive link: </a:t>
            </a:r>
            <a:r>
              <a:rPr b="1" lang="en-US" sz="2000" u="sng">
                <a:solidFill>
                  <a:schemeClr val="hlink"/>
                </a:solidFill>
                <a:hlinkClick r:id="rId6"/>
              </a:rPr>
              <a:t>https://drive.google.com/drive/folders/1DJnWnYCm9pfpLsP4E9n0VqAJP5CGFpmq?usp=drive_link</a:t>
            </a:r>
            <a:endParaRPr b="1"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/>
          <p:nvPr/>
        </p:nvSpPr>
        <p:spPr>
          <a:xfrm>
            <a:off x="864037" y="948452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Project Description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864037" y="2213729"/>
            <a:ext cx="129023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Purpose: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Analyze Instagram user interaction data using SQL to provide marketing and investor insights.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864037" y="2979063"/>
            <a:ext cx="4937760" cy="617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3850"/>
              <a:buFont typeface="Platypi Medium"/>
              <a:buNone/>
            </a:pPr>
            <a:r>
              <a:rPr lang="en-US" sz="3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Goals:</a:t>
            </a:r>
            <a:endParaRPr sz="3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864037" y="3966448"/>
            <a:ext cx="6327696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33557" y="3966448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1232773" y="4243745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Reward loyal users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7438549" y="3966448"/>
            <a:ext cx="6327815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7408069" y="3966448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7807285" y="4243745"/>
            <a:ext cx="3729276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Re-engage inactive users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864037" y="5153620"/>
            <a:ext cx="6327696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833557" y="5153620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1232773" y="5430917"/>
            <a:ext cx="3266361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Identify top hashtags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7438549" y="5153620"/>
            <a:ext cx="6327815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7408069" y="5153620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7807285" y="5430917"/>
            <a:ext cx="4519017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Optimize ad campaign timing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864037" y="6340793"/>
            <a:ext cx="6327696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833557" y="6340793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1232773" y="6618089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Detect bot accounts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7438549" y="6340793"/>
            <a:ext cx="6327815" cy="940356"/>
          </a:xfrm>
          <a:prstGeom prst="roundRect">
            <a:avLst>
              <a:gd fmla="val 15558" name="adj"/>
            </a:avLst>
          </a:prstGeom>
          <a:solidFill>
            <a:srgbClr val="FFFFFF"/>
          </a:solidFill>
          <a:ln cap="flat" cmpd="sng" w="30475">
            <a:solidFill>
              <a:srgbClr val="D8D4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7408069" y="6340793"/>
            <a:ext cx="121920" cy="940356"/>
          </a:xfrm>
          <a:prstGeom prst="roundRect">
            <a:avLst>
              <a:gd fmla="val 30375" name="adj"/>
            </a:avLst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7807285" y="6618089"/>
            <a:ext cx="4628555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Track user engagement trends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/>
          <p:nvPr/>
        </p:nvSpPr>
        <p:spPr>
          <a:xfrm>
            <a:off x="864037" y="1473756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Approach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864037" y="2739033"/>
            <a:ext cx="246817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Platypi Light"/>
              <a:buNone/>
            </a:pPr>
            <a:r>
              <a:rPr lang="en-US" sz="1900">
                <a:solidFill>
                  <a:srgbClr val="504C49"/>
                </a:solidFill>
                <a:latin typeface="Platypi Light"/>
                <a:ea typeface="Platypi Light"/>
                <a:cs typeface="Platypi Light"/>
                <a:sym typeface="Platypi Light"/>
              </a:rPr>
              <a:t>01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864037" y="3128129"/>
            <a:ext cx="4136231" cy="30480"/>
          </a:xfrm>
          <a:prstGeom prst="rect">
            <a:avLst/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"/>
          <p:cNvSpPr/>
          <p:nvPr/>
        </p:nvSpPr>
        <p:spPr>
          <a:xfrm>
            <a:off x="864037" y="3312438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Database Setup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864037" y="3846314"/>
            <a:ext cx="4136231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Imported and structured data into MySQL Workbench.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5247084" y="2739033"/>
            <a:ext cx="246817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Platypi Light"/>
              <a:buNone/>
            </a:pPr>
            <a:r>
              <a:rPr lang="en-US" sz="1900">
                <a:solidFill>
                  <a:srgbClr val="504C49"/>
                </a:solidFill>
                <a:latin typeface="Platypi Light"/>
                <a:ea typeface="Platypi Light"/>
                <a:cs typeface="Platypi Light"/>
                <a:sym typeface="Platypi Light"/>
              </a:rPr>
              <a:t>02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5247084" y="3128129"/>
            <a:ext cx="4136231" cy="30480"/>
          </a:xfrm>
          <a:prstGeom prst="rect">
            <a:avLst/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"/>
          <p:cNvSpPr/>
          <p:nvPr/>
        </p:nvSpPr>
        <p:spPr>
          <a:xfrm>
            <a:off x="5247084" y="3312438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Development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5247084" y="3846314"/>
            <a:ext cx="4136231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Created SQL queries for both marketing and investor metrics.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9630132" y="2739033"/>
            <a:ext cx="246817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Platypi Light"/>
              <a:buNone/>
            </a:pPr>
            <a:r>
              <a:rPr lang="en-US" sz="1900">
                <a:solidFill>
                  <a:srgbClr val="504C49"/>
                </a:solidFill>
                <a:latin typeface="Platypi Light"/>
                <a:ea typeface="Platypi Light"/>
                <a:cs typeface="Platypi Light"/>
                <a:sym typeface="Platypi Light"/>
              </a:rPr>
              <a:t>03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9630132" y="3128129"/>
            <a:ext cx="4136231" cy="30480"/>
          </a:xfrm>
          <a:prstGeom prst="rect">
            <a:avLst/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/>
          <p:nvPr/>
        </p:nvSpPr>
        <p:spPr>
          <a:xfrm>
            <a:off x="9630132" y="3312438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Analysis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3"/>
          <p:cNvSpPr/>
          <p:nvPr/>
        </p:nvSpPr>
        <p:spPr>
          <a:xfrm>
            <a:off x="9630132" y="3846314"/>
            <a:ext cx="4136231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Used aggregation, joins, and CTEs to extract insights.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864037" y="5068372"/>
            <a:ext cx="246817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Platypi Light"/>
              <a:buNone/>
            </a:pPr>
            <a:r>
              <a:rPr lang="en-US" sz="1900">
                <a:solidFill>
                  <a:srgbClr val="504C49"/>
                </a:solidFill>
                <a:latin typeface="Platypi Light"/>
                <a:ea typeface="Platypi Light"/>
                <a:cs typeface="Platypi Light"/>
                <a:sym typeface="Platypi Light"/>
              </a:rPr>
              <a:t>04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864037" y="5457468"/>
            <a:ext cx="6327696" cy="30480"/>
          </a:xfrm>
          <a:prstGeom prst="rect">
            <a:avLst/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864037" y="564177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Validation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864037" y="6175653"/>
            <a:ext cx="632769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Cross-checked data for accuracy.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7438549" y="5068372"/>
            <a:ext cx="246817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Platypi Light"/>
              <a:buNone/>
            </a:pPr>
            <a:r>
              <a:rPr lang="en-US" sz="1900">
                <a:solidFill>
                  <a:srgbClr val="504C49"/>
                </a:solidFill>
                <a:latin typeface="Platypi Light"/>
                <a:ea typeface="Platypi Light"/>
                <a:cs typeface="Platypi Light"/>
                <a:sym typeface="Platypi Light"/>
              </a:rPr>
              <a:t>05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7438549" y="5457468"/>
            <a:ext cx="6327815" cy="30480"/>
          </a:xfrm>
          <a:prstGeom prst="rect">
            <a:avLst/>
          </a:prstGeom>
          <a:solidFill>
            <a:srgbClr val="3E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"/>
          <p:cNvSpPr/>
          <p:nvPr/>
        </p:nvSpPr>
        <p:spPr>
          <a:xfrm>
            <a:off x="7438549" y="564177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Reporting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7438549" y="6175653"/>
            <a:ext cx="6327815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Converted outputs into actionable business insights.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/>
          <p:nvPr/>
        </p:nvSpPr>
        <p:spPr>
          <a:xfrm>
            <a:off x="864037" y="2357199"/>
            <a:ext cx="6172200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Tech Stack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4" name="Google Shape;1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037" y="3622477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/>
          <p:nvPr/>
        </p:nvSpPr>
        <p:spPr>
          <a:xfrm>
            <a:off x="864037" y="4548307"/>
            <a:ext cx="3474363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MySQL Workbench 8.0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864037" y="5082183"/>
            <a:ext cx="4095036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Query execution &amp; DB management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7" name="Google Shape;11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7682" y="3622477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5267682" y="454830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SQL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5267682" y="5082183"/>
            <a:ext cx="409503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Data extraction and analysis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0" name="Google Shape;12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1328" y="3622477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/>
          <p:nvPr/>
        </p:nvSpPr>
        <p:spPr>
          <a:xfrm>
            <a:off x="9671328" y="4548307"/>
            <a:ext cx="3086100" cy="3857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2400"/>
              <a:buFont typeface="Platypi Medium"/>
              <a:buNone/>
            </a:pPr>
            <a:r>
              <a:rPr lang="en-US" sz="2400">
                <a:solidFill>
                  <a:srgbClr val="504C49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Windows 10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9671328" y="5082183"/>
            <a:ext cx="409503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Development environment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864037" y="528161"/>
            <a:ext cx="7415927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1: Loyal User Reward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864038" y="2200940"/>
            <a:ext cx="6323572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Find the 5 oldest users.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0" name="Google Shape;1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5927" y="2595989"/>
            <a:ext cx="4298352" cy="29020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sree iswarya\Pictures\Screenshots\insta query A i).png" id="131" name="Google Shape;13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4037" y="2775098"/>
            <a:ext cx="5377275" cy="259672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5"/>
          <p:cNvSpPr/>
          <p:nvPr/>
        </p:nvSpPr>
        <p:spPr>
          <a:xfrm>
            <a:off x="7601873" y="2071211"/>
            <a:ext cx="6323572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864036" y="6071191"/>
            <a:ext cx="1203325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query allows us to pinpoint users who have been with us since the beginning.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Rewarding these users can significantly boost retention and encourage positive word-of-mouth marketing, strengthening community ties and overall brand perception.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>
            <a:off x="694849" y="546021"/>
            <a:ext cx="5637967" cy="620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3900"/>
              <a:buFont typeface="Platypi Medium"/>
              <a:buNone/>
            </a:pPr>
            <a:r>
              <a:rPr lang="en-US" sz="390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2: Inactive Users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694849" y="1404699"/>
            <a:ext cx="6907430" cy="317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550"/>
              <a:buFont typeface="Source Serif 4"/>
              <a:buNone/>
            </a:pPr>
            <a:r>
              <a:rPr b="1" lang="en-US" sz="15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55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Identify users with zero posts.</a:t>
            </a:r>
            <a:endParaRPr sz="1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1" name="Google Shape;14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9" y="1976958"/>
            <a:ext cx="6907430" cy="2988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2" name="Google Shape;14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43965" y="1976958"/>
            <a:ext cx="4693920" cy="444246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>
            <a:off x="8059479" y="1327309"/>
            <a:ext cx="5954233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694848" y="6342023"/>
            <a:ext cx="1268091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segment represents a significant opportunity for activation.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Understanding their behavior allows us to optimize on-boarding flows, address initial friction points, and convert registered users into active contributors, thereby increasing overall platform engagement.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/>
          <p:nvPr/>
        </p:nvSpPr>
        <p:spPr>
          <a:xfrm>
            <a:off x="449367" y="361507"/>
            <a:ext cx="7415927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3: Contest Winner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598223" y="2083981"/>
            <a:ext cx="74159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Find the user with most likes on a single photo.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2" name="Google Shape;15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17478" y="2743200"/>
            <a:ext cx="4686300" cy="141732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7"/>
          <p:cNvSpPr/>
          <p:nvPr/>
        </p:nvSpPr>
        <p:spPr>
          <a:xfrm>
            <a:off x="8014150" y="2083981"/>
            <a:ext cx="569121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sree iswarya\Pictures\Screenshots\insta query A iii).png" id="154" name="Google Shape;15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8222" y="2552382"/>
            <a:ext cx="6950893" cy="394411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/>
          <p:nvPr/>
        </p:nvSpPr>
        <p:spPr>
          <a:xfrm>
            <a:off x="8014150" y="4497572"/>
            <a:ext cx="584007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metric not only determines a winner but also highlights content that resonates most with the audience.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Such insights are invaluable for content creators and marketing teams looking to replicate success and understand viral potential within the platform.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/>
          <p:nvPr/>
        </p:nvSpPr>
        <p:spPr>
          <a:xfrm>
            <a:off x="864037" y="980003"/>
            <a:ext cx="8105418" cy="771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4: Popular Hashtags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864038" y="2245281"/>
            <a:ext cx="567498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Identify top 5 most used hashtags.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3" name="Google Shape;16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037" y="2917984"/>
            <a:ext cx="5674986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4" name="Google Shape;16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4958" y="3083110"/>
            <a:ext cx="5875020" cy="180594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>
            <a:off x="7215220" y="2245281"/>
            <a:ext cx="567498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864036" y="5624623"/>
            <a:ext cx="1244594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analysis directly informs content strategy, enabling creators to optimize their posts for maximum reach and engagement.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also highlights emerging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cultural shifts or product interests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offering a pulse on the user community.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"/>
          <p:cNvSpPr/>
          <p:nvPr/>
        </p:nvSpPr>
        <p:spPr>
          <a:xfrm>
            <a:off x="864037" y="287079"/>
            <a:ext cx="7854661" cy="1543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201B18"/>
              </a:buClr>
              <a:buSzPts val="4850"/>
              <a:buFont typeface="Platypi Medium"/>
              <a:buNone/>
            </a:pPr>
            <a:r>
              <a:rPr lang="en-US" sz="4850">
                <a:solidFill>
                  <a:srgbClr val="201B18"/>
                </a:solidFill>
                <a:latin typeface="Platypi Medium"/>
                <a:ea typeface="Platypi Medium"/>
                <a:cs typeface="Platypi Medium"/>
                <a:sym typeface="Platypi Medium"/>
              </a:rPr>
              <a:t>Query 5: Best Ad Campaign Day</a:t>
            </a:r>
            <a:endParaRPr sz="4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864037" y="1830129"/>
            <a:ext cx="74159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Goal:</a:t>
            </a:r>
            <a:r>
              <a:rPr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 Find the day with most user registrations.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4" name="Google Shape;17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0892" y="2573079"/>
            <a:ext cx="3451860" cy="227076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9"/>
          <p:cNvSpPr/>
          <p:nvPr/>
        </p:nvSpPr>
        <p:spPr>
          <a:xfrm>
            <a:off x="7434958" y="1830129"/>
            <a:ext cx="6383823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04C49"/>
              </a:buClr>
              <a:buSzPts val="1900"/>
              <a:buFont typeface="Source Serif 4"/>
              <a:buNone/>
            </a:pPr>
            <a:r>
              <a:rPr b="1" lang="en-US" sz="1900">
                <a:solidFill>
                  <a:srgbClr val="504C49"/>
                </a:solidFill>
                <a:latin typeface="Source Serif 4"/>
                <a:ea typeface="Source Serif 4"/>
                <a:cs typeface="Source Serif 4"/>
                <a:sym typeface="Source Serif 4"/>
              </a:rPr>
              <a:t>Output: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sree iswarya\Pictures\Screenshots\insta query A v).png" id="176" name="Google Shape;17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4037" y="2573079"/>
            <a:ext cx="5891213" cy="181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9"/>
          <p:cNvSpPr/>
          <p:nvPr/>
        </p:nvSpPr>
        <p:spPr>
          <a:xfrm>
            <a:off x="964763" y="5167423"/>
            <a:ext cx="1246415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precise timing allows marketing teams to schedule their campaigns when the target audience is most receptive, potentially leading to lower Cost Per Acquisition (CPA) and higher conversion rates. </a:t>
            </a:r>
            <a:endParaRPr/>
          </a:p>
          <a:p>
            <a:pPr indent="-1143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analysis revealed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Thursday and Sunday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 optimal days for acquisition.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2025-08-11T12:45:44Z</dcterms:created>
  <dc:creator>sree iswarya</dc:creator>
</cp:coreProperties>
</file>